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3" r:id="rId4"/>
    <p:sldId id="257" r:id="rId5"/>
    <p:sldId id="262" r:id="rId6"/>
    <p:sldId id="258" r:id="rId7"/>
    <p:sldId id="264" r:id="rId8"/>
    <p:sldId id="265" r:id="rId9"/>
    <p:sldId id="261" r:id="rId10"/>
    <p:sldId id="266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ados%20Eric\Downloads\gov-2021-162-en-g046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ados%20Eric\Downloads\gov-2021-162-en-g046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ados%20Eric\Downloads\gov-2021-162-en-g046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Pasta2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421-4B06-A6E9-26EE162B6362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421-4B06-A6E9-26EE162B6362}"/>
              </c:ext>
            </c:extLst>
          </c:dPt>
          <c:dPt>
            <c:idx val="3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421-4B06-A6E9-26EE162B6362}"/>
              </c:ext>
            </c:extLst>
          </c:dPt>
          <c:dLbls>
            <c:dLbl>
              <c:idx val="14"/>
              <c:tx>
                <c:rich>
                  <a:bodyPr/>
                  <a:lstStyle/>
                  <a:p>
                    <a:fld id="{CF946D2F-6CC2-4B15-A305-EF34F1564987}" type="VALUE">
                      <a:rPr lang="en-US" smtClean="0"/>
                      <a:pPr/>
                      <a:t>[VALOR]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421-4B06-A6E9-26EE162B6362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fld id="{1FAA4E75-2D64-4576-B9C8-1C0A5D598211}" type="VALUE">
                      <a:rPr lang="en-US" smtClean="0"/>
                      <a:pPr/>
                      <a:t>[VALOR]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421-4B06-A6E9-26EE162B6362}"/>
                </c:ext>
              </c:extLst>
            </c:dLbl>
            <c:dLbl>
              <c:idx val="31"/>
              <c:tx>
                <c:rich>
                  <a:bodyPr/>
                  <a:lstStyle/>
                  <a:p>
                    <a:fld id="{96164CA8-515D-4E7F-85B8-94A8EF992A06}" type="VALUE">
                      <a:rPr lang="en-US" smtClean="0"/>
                      <a:pPr/>
                      <a:t>[VALOR]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421-4B06-A6E9-26EE162B63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Planilha1!$A$2:$A$37</c:f>
              <c:strCache>
                <c:ptCount val="36"/>
                <c:pt idx="0">
                  <c:v>NOR</c:v>
                </c:pt>
                <c:pt idx="1">
                  <c:v>SWE</c:v>
                </c:pt>
                <c:pt idx="2">
                  <c:v>DNK</c:v>
                </c:pt>
                <c:pt idx="3">
                  <c:v>ISL</c:v>
                </c:pt>
                <c:pt idx="4">
                  <c:v>FIN</c:v>
                </c:pt>
                <c:pt idx="5">
                  <c:v>EST</c:v>
                </c:pt>
                <c:pt idx="6">
                  <c:v>LTU</c:v>
                </c:pt>
                <c:pt idx="7">
                  <c:v>FRA</c:v>
                </c:pt>
                <c:pt idx="8">
                  <c:v>CAN</c:v>
                </c:pt>
                <c:pt idx="9">
                  <c:v>LVA</c:v>
                </c:pt>
                <c:pt idx="10">
                  <c:v>ISR</c:v>
                </c:pt>
                <c:pt idx="11">
                  <c:v>HUN</c:v>
                </c:pt>
                <c:pt idx="12">
                  <c:v>SVK</c:v>
                </c:pt>
                <c:pt idx="13">
                  <c:v>BEL</c:v>
                </c:pt>
                <c:pt idx="14">
                  <c:v>OECD</c:v>
                </c:pt>
                <c:pt idx="15">
                  <c:v>POL</c:v>
                </c:pt>
                <c:pt idx="16">
                  <c:v>SVN</c:v>
                </c:pt>
                <c:pt idx="17">
                  <c:v>AUT</c:v>
                </c:pt>
                <c:pt idx="18">
                  <c:v>GRC</c:v>
                </c:pt>
                <c:pt idx="19">
                  <c:v>CZE</c:v>
                </c:pt>
                <c:pt idx="20">
                  <c:v>ROU</c:v>
                </c:pt>
                <c:pt idx="21">
                  <c:v>GBR</c:v>
                </c:pt>
                <c:pt idx="22">
                  <c:v>ESP</c:v>
                </c:pt>
                <c:pt idx="23">
                  <c:v>USA</c:v>
                </c:pt>
                <c:pt idx="24">
                  <c:v>IRL</c:v>
                </c:pt>
                <c:pt idx="25">
                  <c:v>PRT</c:v>
                </c:pt>
                <c:pt idx="26">
                  <c:v>ITA</c:v>
                </c:pt>
                <c:pt idx="27">
                  <c:v>TUR</c:v>
                </c:pt>
                <c:pt idx="28">
                  <c:v>MEX</c:v>
                </c:pt>
                <c:pt idx="29">
                  <c:v>LUX</c:v>
                </c:pt>
                <c:pt idx="30">
                  <c:v>NLD</c:v>
                </c:pt>
                <c:pt idx="31">
                  <c:v>BRA</c:v>
                </c:pt>
                <c:pt idx="32">
                  <c:v>DEU</c:v>
                </c:pt>
                <c:pt idx="33">
                  <c:v>CHE</c:v>
                </c:pt>
                <c:pt idx="34">
                  <c:v>KOR</c:v>
                </c:pt>
                <c:pt idx="35">
                  <c:v>JPN</c:v>
                </c:pt>
              </c:strCache>
            </c:strRef>
          </c:cat>
          <c:val>
            <c:numRef>
              <c:f>Planilha1!$B$2:$B$37</c:f>
              <c:numCache>
                <c:formatCode>0.00</c:formatCode>
                <c:ptCount val="36"/>
                <c:pt idx="0">
                  <c:v>30.694842406876795</c:v>
                </c:pt>
                <c:pt idx="1">
                  <c:v>28.664469707310413</c:v>
                </c:pt>
                <c:pt idx="2">
                  <c:v>27.607446750763366</c:v>
                </c:pt>
                <c:pt idx="3">
                  <c:v>24.950592885375496</c:v>
                </c:pt>
                <c:pt idx="4">
                  <c:v>24.236298292902067</c:v>
                </c:pt>
                <c:pt idx="5">
                  <c:v>22.700319294511175</c:v>
                </c:pt>
                <c:pt idx="6">
                  <c:v>21.918724791663962</c:v>
                </c:pt>
                <c:pt idx="7">
                  <c:v>21.22545646067416</c:v>
                </c:pt>
                <c:pt idx="8">
                  <c:v>19.873696154280381</c:v>
                </c:pt>
                <c:pt idx="9">
                  <c:v>19.608958826987831</c:v>
                </c:pt>
                <c:pt idx="10">
                  <c:v>19.58248764716782</c:v>
                </c:pt>
                <c:pt idx="11">
                  <c:v>18.858489417022785</c:v>
                </c:pt>
                <c:pt idx="12">
                  <c:v>18.517579411006917</c:v>
                </c:pt>
                <c:pt idx="13">
                  <c:v>18.294576811475743</c:v>
                </c:pt>
                <c:pt idx="14">
                  <c:v>17.912044258206887</c:v>
                </c:pt>
                <c:pt idx="15">
                  <c:v>17.245910054817795</c:v>
                </c:pt>
                <c:pt idx="16">
                  <c:v>16.744196711350341</c:v>
                </c:pt>
                <c:pt idx="17">
                  <c:v>16.670595466532134</c:v>
                </c:pt>
                <c:pt idx="18">
                  <c:v>16.650351811649834</c:v>
                </c:pt>
                <c:pt idx="19">
                  <c:v>16.571387327086782</c:v>
                </c:pt>
                <c:pt idx="20">
                  <c:v>16.375786072475012</c:v>
                </c:pt>
                <c:pt idx="21">
                  <c:v>15.984346196178425</c:v>
                </c:pt>
                <c:pt idx="22">
                  <c:v>15.57766132772794</c:v>
                </c:pt>
                <c:pt idx="23">
                  <c:v>14.909629820548343</c:v>
                </c:pt>
                <c:pt idx="24">
                  <c:v>14.906888195619219</c:v>
                </c:pt>
                <c:pt idx="25">
                  <c:v>14.072051929988373</c:v>
                </c:pt>
                <c:pt idx="26">
                  <c:v>13.207332614449562</c:v>
                </c:pt>
                <c:pt idx="27">
                  <c:v>13.057692307692307</c:v>
                </c:pt>
                <c:pt idx="28">
                  <c:v>12.498965907106287</c:v>
                </c:pt>
                <c:pt idx="29">
                  <c:v>12.210828420034671</c:v>
                </c:pt>
                <c:pt idx="30">
                  <c:v>11.706349206349206</c:v>
                </c:pt>
                <c:pt idx="31" formatCode="0.0">
                  <c:v>12.484024503106959</c:v>
                </c:pt>
                <c:pt idx="32">
                  <c:v>10.631999823278623</c:v>
                </c:pt>
                <c:pt idx="33">
                  <c:v>10.14971929299244</c:v>
                </c:pt>
                <c:pt idx="34">
                  <c:v>8.1318681318681314</c:v>
                </c:pt>
                <c:pt idx="35">
                  <c:v>5.8932460259848005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421-4B06-A6E9-26EE162B63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8314927"/>
        <c:axId val="228329487"/>
      </c:barChart>
      <c:catAx>
        <c:axId val="228314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8329487"/>
        <c:crosses val="autoZero"/>
        <c:auto val="1"/>
        <c:lblAlgn val="ctr"/>
        <c:lblOffset val="100"/>
        <c:noMultiLvlLbl val="0"/>
      </c:catAx>
      <c:valAx>
        <c:axId val="2283294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83149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Planilha3!$B$1</c:f>
              <c:strCache>
                <c:ptCount val="1"/>
                <c:pt idx="0">
                  <c:v>2011-18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7D30-4699-AFE0-0A9B3BDC7E65}"/>
              </c:ext>
            </c:extLst>
          </c:dPt>
          <c:dPt>
            <c:idx val="16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D30-4699-AFE0-0A9B3BDC7E65}"/>
              </c:ext>
            </c:extLst>
          </c:dPt>
          <c:dPt>
            <c:idx val="1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7D30-4699-AFE0-0A9B3BDC7E65}"/>
              </c:ext>
            </c:extLst>
          </c:dPt>
          <c:dLbls>
            <c:dLbl>
              <c:idx val="10"/>
              <c:tx>
                <c:rich>
                  <a:bodyPr/>
                  <a:lstStyle/>
                  <a:p>
                    <a:fld id="{24E90BE5-FF3D-4E9B-9BFC-FDCC1B4BEA6C}" type="VALUE">
                      <a:rPr lang="en-US"/>
                      <a:pPr/>
                      <a:t>[VALOR]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D30-4699-AFE0-0A9B3BDC7E65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807D08E9-39CC-48FC-AC09-73FFE5B7DCDA}" type="VALUE">
                      <a:rPr lang="en-US"/>
                      <a:pPr/>
                      <a:t>[VALOR]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D30-4699-AFE0-0A9B3BDC7E65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fld id="{0E93166F-A278-4EF1-861F-C7CD98CB2C2F}" type="VALUE">
                      <a:rPr lang="en-US"/>
                      <a:pPr/>
                      <a:t>[VALOR]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7D30-4699-AFE0-0A9B3BDC7E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Planilha3!$A$2:$A$19</c:f>
              <c:strCache>
                <c:ptCount val="18"/>
                <c:pt idx="0">
                  <c:v>DOM</c:v>
                </c:pt>
                <c:pt idx="1">
                  <c:v>GTM</c:v>
                </c:pt>
                <c:pt idx="2">
                  <c:v>CHL</c:v>
                </c:pt>
                <c:pt idx="3">
                  <c:v>PAN</c:v>
                </c:pt>
                <c:pt idx="4">
                  <c:v>ARG</c:v>
                </c:pt>
                <c:pt idx="5">
                  <c:v>HND</c:v>
                </c:pt>
                <c:pt idx="6">
                  <c:v>SLV</c:v>
                </c:pt>
                <c:pt idx="7">
                  <c:v>COL</c:v>
                </c:pt>
                <c:pt idx="8">
                  <c:v>ECU</c:v>
                </c:pt>
                <c:pt idx="9">
                  <c:v>URY</c:v>
                </c:pt>
                <c:pt idx="10">
                  <c:v>BRA</c:v>
                </c:pt>
                <c:pt idx="11">
                  <c:v>PER</c:v>
                </c:pt>
                <c:pt idx="12">
                  <c:v>MEX</c:v>
                </c:pt>
                <c:pt idx="13">
                  <c:v>PRY</c:v>
                </c:pt>
                <c:pt idx="14">
                  <c:v>TTO</c:v>
                </c:pt>
                <c:pt idx="15">
                  <c:v>CRI</c:v>
                </c:pt>
                <c:pt idx="16">
                  <c:v>ALC</c:v>
                </c:pt>
                <c:pt idx="17">
                  <c:v>OCDE</c:v>
                </c:pt>
              </c:strCache>
            </c:strRef>
          </c:cat>
          <c:val>
            <c:numRef>
              <c:f>Planilha3!$B$2:$B$19</c:f>
              <c:numCache>
                <c:formatCode>0.0</c:formatCode>
                <c:ptCount val="18"/>
                <c:pt idx="0">
                  <c:v>5.0973429307849205</c:v>
                </c:pt>
                <c:pt idx="1">
                  <c:v>4.494236850579103</c:v>
                </c:pt>
                <c:pt idx="2">
                  <c:v>4.2793954669648526</c:v>
                </c:pt>
                <c:pt idx="3">
                  <c:v>2.1476697564320135</c:v>
                </c:pt>
                <c:pt idx="4">
                  <c:v>2.100869135367045</c:v>
                </c:pt>
                <c:pt idx="5">
                  <c:v>1.961207236812279</c:v>
                </c:pt>
                <c:pt idx="6">
                  <c:v>1.6134374940955043</c:v>
                </c:pt>
                <c:pt idx="7">
                  <c:v>0.69943706001001082</c:v>
                </c:pt>
                <c:pt idx="8">
                  <c:v>0.65909270835640132</c:v>
                </c:pt>
                <c:pt idx="9">
                  <c:v>0.47538451826483197</c:v>
                </c:pt>
                <c:pt idx="10">
                  <c:v>0.32881823745285477</c:v>
                </c:pt>
                <c:pt idx="11">
                  <c:v>0.22967739279329269</c:v>
                </c:pt>
                <c:pt idx="12">
                  <c:v>0.12037863864908793</c:v>
                </c:pt>
                <c:pt idx="13">
                  <c:v>0</c:v>
                </c:pt>
                <c:pt idx="14">
                  <c:v>-0.61733114476190121</c:v>
                </c:pt>
                <c:pt idx="15">
                  <c:v>-1.8305354753723968</c:v>
                </c:pt>
                <c:pt idx="16">
                  <c:v>1.3599425504017435</c:v>
                </c:pt>
                <c:pt idx="17">
                  <c:v>0.5945792423210069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D30-4699-AFE0-0A9B3BDC7E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5406111"/>
        <c:axId val="245395295"/>
      </c:barChart>
      <c:catAx>
        <c:axId val="2454061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45395295"/>
        <c:crosses val="autoZero"/>
        <c:auto val="1"/>
        <c:lblAlgn val="ctr"/>
        <c:lblOffset val="100"/>
        <c:noMultiLvlLbl val="0"/>
      </c:catAx>
      <c:valAx>
        <c:axId val="2453952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454061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Planilha2!$B$1</c:f>
              <c:strCache>
                <c:ptCount val="1"/>
                <c:pt idx="0">
                  <c:v>Mediana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389B-46D2-9AF8-269B6019E9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Planilha2!$A$2:$A$8</c:f>
              <c:strCache>
                <c:ptCount val="7"/>
                <c:pt idx="0">
                  <c:v>Serviço público</c:v>
                </c:pt>
                <c:pt idx="1">
                  <c:v>Federal</c:v>
                </c:pt>
                <c:pt idx="2">
                  <c:v>Estadual</c:v>
                </c:pt>
                <c:pt idx="3">
                  <c:v>Municipal</c:v>
                </c:pt>
                <c:pt idx="4">
                  <c:v>Executivo Municipal</c:v>
                </c:pt>
                <c:pt idx="5">
                  <c:v>Rendimento médio (BR)</c:v>
                </c:pt>
                <c:pt idx="6">
                  <c:v>Salário médio (formal BR)</c:v>
                </c:pt>
              </c:strCache>
            </c:strRef>
          </c:cat>
          <c:val>
            <c:numRef>
              <c:f>Planilha2!$B$2:$B$8</c:f>
              <c:numCache>
                <c:formatCode>"R$"\ #,##0</c:formatCode>
                <c:ptCount val="7"/>
                <c:pt idx="0">
                  <c:v>2794</c:v>
                </c:pt>
                <c:pt idx="1">
                  <c:v>8263</c:v>
                </c:pt>
                <c:pt idx="2">
                  <c:v>3862</c:v>
                </c:pt>
                <c:pt idx="3">
                  <c:v>2155</c:v>
                </c:pt>
                <c:pt idx="4">
                  <c:v>2145</c:v>
                </c:pt>
                <c:pt idx="5">
                  <c:v>2340</c:v>
                </c:pt>
                <c:pt idx="6">
                  <c:v>2994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4A-448D-B066-CCAEB131A57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71676895"/>
        <c:axId val="371675647"/>
      </c:barChart>
      <c:catAx>
        <c:axId val="3716768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71675647"/>
        <c:crosses val="autoZero"/>
        <c:auto val="1"/>
        <c:lblAlgn val="ctr"/>
        <c:lblOffset val="100"/>
        <c:noMultiLvlLbl val="0"/>
      </c:catAx>
      <c:valAx>
        <c:axId val="371675647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R$&quot;\ #,##0" sourceLinked="1"/>
        <c:majorTickMark val="none"/>
        <c:minorTickMark val="none"/>
        <c:tickLblPos val="nextTo"/>
        <c:crossAx val="3716768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pt-BR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Planilha2!$B$1</c:f>
              <c:strCache>
                <c:ptCount val="1"/>
                <c:pt idx="0">
                  <c:v>despesa com pessoal/pib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Planilha2!$A$2:$A$21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xVal>
          <c:yVal>
            <c:numRef>
              <c:f>Planilha2!$B$2:$B$21</c:f>
              <c:numCache>
                <c:formatCode>General</c:formatCode>
                <c:ptCount val="20"/>
                <c:pt idx="0">
                  <c:v>5</c:v>
                </c:pt>
                <c:pt idx="1">
                  <c:v>5</c:v>
                </c:pt>
                <c:pt idx="2">
                  <c:v>4.5999999999999996</c:v>
                </c:pt>
                <c:pt idx="3">
                  <c:v>4.5999999999999996</c:v>
                </c:pt>
                <c:pt idx="4">
                  <c:v>4.5999999999999996</c:v>
                </c:pt>
                <c:pt idx="5">
                  <c:v>4.8</c:v>
                </c:pt>
                <c:pt idx="6">
                  <c:v>4.7</c:v>
                </c:pt>
                <c:pt idx="7">
                  <c:v>4.5999999999999996</c:v>
                </c:pt>
                <c:pt idx="8">
                  <c:v>5</c:v>
                </c:pt>
                <c:pt idx="9">
                  <c:v>4.7</c:v>
                </c:pt>
                <c:pt idx="10">
                  <c:v>4.5</c:v>
                </c:pt>
                <c:pt idx="11">
                  <c:v>4.2</c:v>
                </c:pt>
                <c:pt idx="12">
                  <c:v>4.2</c:v>
                </c:pt>
                <c:pt idx="13">
                  <c:v>4.0999999999999996</c:v>
                </c:pt>
                <c:pt idx="14">
                  <c:v>4.3</c:v>
                </c:pt>
                <c:pt idx="15">
                  <c:v>4.4000000000000004</c:v>
                </c:pt>
                <c:pt idx="16">
                  <c:v>4.5999999999999996</c:v>
                </c:pt>
                <c:pt idx="17">
                  <c:v>4.5999999999999996</c:v>
                </c:pt>
                <c:pt idx="18">
                  <c:v>4.9000000000000004</c:v>
                </c:pt>
                <c:pt idx="19">
                  <c:v>4.8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318-4920-B805-A8FB9AE1BC5A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228297455"/>
        <c:axId val="228302031"/>
      </c:scatterChart>
      <c:valAx>
        <c:axId val="228297455"/>
        <c:scaling>
          <c:orientation val="minMax"/>
          <c:max val="2020"/>
          <c:min val="200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8302031"/>
        <c:crosses val="autoZero"/>
        <c:crossBetween val="midCat"/>
      </c:valAx>
      <c:valAx>
        <c:axId val="228302031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28297455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0.52773</cdr:x>
      <cdr:y>0.30663</cdr:y>
    </cdr:from>
    <cdr:to>
      <cdr:x>0.80624</cdr:x>
      <cdr:y>0.38045</cdr:y>
    </cdr:to>
    <cdr:sp macro="" textlink="">
      <cdr:nvSpPr>
        <cdr:cNvPr id="2" name="CaixaDeTexto 1">
          <a:extLst xmlns:a="http://schemas.openxmlformats.org/drawingml/2006/main">
            <a:ext uri="{FF2B5EF4-FFF2-40B4-BE49-F238E27FC236}">
              <a16:creationId xmlns:a16="http://schemas.microsoft.com/office/drawing/2014/main" id="{E09E3DC5-08CC-41E7-9982-67064AE2829B}"/>
            </a:ext>
          </a:extLst>
        </cdr:cNvPr>
        <cdr:cNvSpPr txBox="1"/>
      </cdr:nvSpPr>
      <cdr:spPr>
        <a:xfrm xmlns:a="http://schemas.openxmlformats.org/drawingml/2006/main">
          <a:off x="5549347" y="1431096"/>
          <a:ext cx="2928731" cy="3445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t-BR" sz="1800" u="sng" dirty="0"/>
            <a:t>Para Cascavel a média é de cerca de R$ 2.846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A4EC35-3701-404F-A545-CEED2C3A66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C9C4CC-3DC9-440B-B13B-3DA1CB3A85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F696EB3-FBAB-462E-A42B-40531151A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EDCF1-DE6E-4527-8D97-22F5F227569D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61EFE6A-7B8A-4605-AA80-40D2FEF1C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6A09A49-B48A-4A4C-922D-0BCBF1C7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3C8B-1404-4CB2-B211-92850E5BF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9939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7AC8EB-C29E-4AC3-BB9C-98340BB55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0378AE2-1D0E-4150-8C41-BCA80917FF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F14D754-FD4F-44EA-AC76-10AF92799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EDCF1-DE6E-4527-8D97-22F5F227569D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8321380-4C0E-42C0-B3B6-9BAB67CAE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E4C4037-1124-4318-9B9C-EC4A254A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3C8B-1404-4CB2-B211-92850E5BF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5976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56FBFE2-056A-4D15-8D65-DBAC6F45EE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7BE7BCF-A684-4E89-B5A5-5C3D0625D4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91E1538-BABB-4424-976C-810443702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EDCF1-DE6E-4527-8D97-22F5F227569D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C5A8C89-C3F0-4802-97BB-62F87EF42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D76778F-E19B-4C78-A302-53AEC1AB3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3C8B-1404-4CB2-B211-92850E5BF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6101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4ED177-3484-416D-A6FB-D82233338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E226863-39DB-4548-9052-6D221CAFE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340169C-C1AF-4076-88F2-12DEF71EB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EDCF1-DE6E-4527-8D97-22F5F227569D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A19FA68-53A9-45B9-8762-2C68C6561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6048259-BE8C-4FFA-B518-C819D967B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3C8B-1404-4CB2-B211-92850E5BF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4953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FC640C-2360-4A9F-93D0-B1AE806F2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BA350AD-0488-42BF-86C2-E1DABF9B3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2194E44-1A7A-4D92-92FB-E0BB6B6E3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EDCF1-DE6E-4527-8D97-22F5F227569D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469DEB7-7B5A-4570-AF83-D26F37A85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4BA71D3-6EC6-4815-8B5D-E1736895D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3C8B-1404-4CB2-B211-92850E5BF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0462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DEE2C1-518C-4911-8DED-C24512C96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26CBEAE-D654-4DF0-9683-F7AB034399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2F20362-6FA7-4B19-A73F-A0CE40EA8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618122-867B-4FD7-840D-3DF783630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EDCF1-DE6E-4527-8D97-22F5F227569D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03ACC84-EE7B-459E-8C6B-7F13A53F8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AD13707-C64A-4B94-BD62-40568B8F8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3C8B-1404-4CB2-B211-92850E5BF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3765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D5DA00-ACB3-485D-989B-D3506244A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CDB911A-24A8-4392-936A-0D37C70CA7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9491078-A2D1-4627-8A67-2D8CB90062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8DCD6E6-EF6F-49EF-B839-EDD87BFC88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DA65D4D-55D8-400A-B6F6-84BC3B9DFC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510CC85-9A48-4FBE-A742-A40115F2F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EDCF1-DE6E-4527-8D97-22F5F227569D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6788DAF-33EE-4C9A-8EFB-B01B160BC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C24C0F8-7D70-4A50-AA0D-E488175FC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3C8B-1404-4CB2-B211-92850E5BF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776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CFC9F0-1186-4C8C-B70E-0AD0F1737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3783822-2459-43CE-9491-9B1250114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EDCF1-DE6E-4527-8D97-22F5F227569D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46BD0AA4-DB76-4F09-869B-DCB924434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A745AE3-BAF0-458D-9AD8-B1663DA40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3C8B-1404-4CB2-B211-92850E5BF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0175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99D1A9A-B54E-4DF4-8875-06526C579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EDCF1-DE6E-4527-8D97-22F5F227569D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030F76F-3FA0-41CC-A21C-1FB23BC44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A71BBF3-2312-4C44-96A9-C4F47776A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3C8B-1404-4CB2-B211-92850E5BF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6005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E6C8A4-6B13-4422-BB6F-0DCC978CE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A50CACE-ADB3-423D-A4A5-745B1D407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0721838-80D4-44A7-B2DA-23C3B4CFD2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E73BD93-0F65-4DD4-9F84-7D700279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EDCF1-DE6E-4527-8D97-22F5F227569D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E333ECD-FE8A-427D-9BFB-6FAFF9C4A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DD25DF-DAD9-428F-80F0-2CB483897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3C8B-1404-4CB2-B211-92850E5BF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420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1612A6-AF08-47DB-B2E7-BB2030B90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A28086A-8738-41E9-A9BE-83FE5F078C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47B2727-59A1-486D-A01A-C8F35D06F6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828BE4-ED53-4410-9003-D8FCCDD7F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EDCF1-DE6E-4527-8D97-22F5F227569D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E1560FA-CFC8-4A09-9EBB-92DB621B8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B1E56C1-3915-408B-9444-163923319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3C8B-1404-4CB2-B211-92850E5BF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4770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7EA1573-7CCE-4CA5-8CF5-8A00AD564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45DEA8A-C687-4996-93A6-8F9B286D6D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3344CDC-D36D-491F-884B-31CCBFDF99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EDCF1-DE6E-4527-8D97-22F5F227569D}" type="datetimeFigureOut">
              <a:rPr lang="pt-BR" smtClean="0"/>
              <a:t>27/08/2021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B6E7DC3-1EAF-40AE-BF55-73705DA868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47059E5-C5A4-40E8-A5EE-DAD5463945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23C8B-1404-4CB2-B211-92850E5BFE9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9907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AEB985-A187-4356-9E7C-803855A032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pt-BR" dirty="0"/>
              <a:t>Mesa de debate: Reforma Administrativa e seus impactos para Cascavel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8B1EFAB-F9C6-4AED-BDFE-1DB5FF3DAC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87795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pt-BR" dirty="0"/>
              <a:t>Eric Gil Dantas</a:t>
            </a:r>
          </a:p>
          <a:p>
            <a:r>
              <a:rPr lang="pt-BR" dirty="0"/>
              <a:t>Economista do Instituto Brasileiro de Estudos Políticos e Sociais (</a:t>
            </a:r>
            <a:r>
              <a:rPr lang="pt-BR" dirty="0" err="1"/>
              <a:t>Ibeps</a:t>
            </a:r>
            <a:r>
              <a:rPr lang="pt-BR" dirty="0"/>
              <a:t>) e assessor econômico do SIPROVEL</a:t>
            </a:r>
          </a:p>
          <a:p>
            <a:r>
              <a:rPr lang="pt-BR" dirty="0"/>
              <a:t>É doutor em Ciência Política e pesquisador de pós-doutorado da FGV-SP</a:t>
            </a:r>
          </a:p>
        </p:txBody>
      </p:sp>
      <p:pic>
        <p:nvPicPr>
          <p:cNvPr id="1026" name="Picture 2" descr="Home - Ibeps">
            <a:extLst>
              <a:ext uri="{FF2B5EF4-FFF2-40B4-BE49-F238E27FC236}">
                <a16:creationId xmlns:a16="http://schemas.microsoft.com/office/drawing/2014/main" id="{64572F5E-984A-4F8F-8826-4128531486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7743" y="414443"/>
            <a:ext cx="3559085" cy="165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iprovel - Sindicato dos Professores Municipais de Cascavel |">
            <a:extLst>
              <a:ext uri="{FF2B5EF4-FFF2-40B4-BE49-F238E27FC236}">
                <a16:creationId xmlns:a16="http://schemas.microsoft.com/office/drawing/2014/main" id="{35343240-1064-4F10-BE73-4230789D47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340" y="48524"/>
            <a:ext cx="2231402" cy="23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3749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67DED3-FEE5-4CB3-A11E-68DF469A5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Considerações gerais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B1573FC-C369-48FE-8456-2EB802EBD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Estado brasileiro é menor do que a média internacional;</a:t>
            </a:r>
          </a:p>
          <a:p>
            <a:r>
              <a:rPr lang="pt-BR" dirty="0"/>
              <a:t>O Estado brasileiro vem crescendo menos do que seus pares;</a:t>
            </a:r>
          </a:p>
          <a:p>
            <a:r>
              <a:rPr lang="pt-BR" dirty="0"/>
              <a:t>A remuneração média do servidor público brasileiro é menor do que o do trabalhador formal, sendo que os servidores municipais têm um valor ainda menor;</a:t>
            </a:r>
          </a:p>
          <a:p>
            <a:r>
              <a:rPr lang="pt-BR" dirty="0"/>
              <a:t>Os altos salários se concentram no Judiciário e no Legislativo;</a:t>
            </a:r>
          </a:p>
          <a:p>
            <a:r>
              <a:rPr lang="pt-BR" dirty="0"/>
              <a:t>O Executivo Federal não vem aumentando seus gastos com pessoal;</a:t>
            </a:r>
          </a:p>
          <a:p>
            <a:r>
              <a:rPr lang="pt-BR" dirty="0"/>
              <a:t>A estabilidade serve para preservar os serviços públicos do patrimonialismo e aparelhamento político.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901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56EE23-73F7-47A4-A145-A512E689F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Por que a Reforma Administrativa?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387BE0A-9101-4F6D-AD70-499F3F05B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“Apesar de contar com uma força de trabalho profissional e altamente qualificada, a percepção do cidadão, corroborada por indicadores diversos, é a de que </a:t>
            </a:r>
            <a:r>
              <a:rPr lang="pt-BR" b="1" dirty="0"/>
              <a:t>o Estado custa muito, mas entrega pouco</a:t>
            </a:r>
            <a:r>
              <a:rPr lang="pt-BR" dirty="0"/>
              <a:t>. O país enfrenta, nesse sentido, o desafio de evitar um duplo colapso: na prestação de serviços para a população e no orçamento público” (Paulo Guedes, na PEC 32/20)</a:t>
            </a:r>
          </a:p>
        </p:txBody>
      </p:sp>
    </p:spTree>
    <p:extLst>
      <p:ext uri="{BB962C8B-B14F-4D97-AF65-F5344CB8AC3E}">
        <p14:creationId xmlns:p14="http://schemas.microsoft.com/office/powerpoint/2010/main" val="3035303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8844064-EB74-4974-8ADD-61E1A9285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5400" dirty="0"/>
              <a:t>(i) Quantidade de trabalhadores,     (</a:t>
            </a:r>
            <a:r>
              <a:rPr lang="pt-BR" sz="5400" dirty="0" err="1"/>
              <a:t>ii</a:t>
            </a:r>
            <a:r>
              <a:rPr lang="pt-BR" sz="5400" dirty="0"/>
              <a:t>) remuneração e (</a:t>
            </a:r>
            <a:r>
              <a:rPr lang="pt-BR" sz="5400" dirty="0" err="1"/>
              <a:t>iii</a:t>
            </a:r>
            <a:r>
              <a:rPr lang="pt-BR" sz="5400" dirty="0"/>
              <a:t>) estabilidade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905C7FD-D277-480F-B5F1-262ACCD446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2561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1AC990-27E7-47F8-86F8-021F708BA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Participação do emprego do setor público no emprego total – 2019 (Fonte: OCDE)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602F56F4-25C4-4ADF-8AAE-747A57538D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18180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3701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7D0B7B-CC5D-4994-B45C-E911CD6F5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Taxa de crescimento médio anual do emprego no setor público na América Latina, 2011–2018 (Fonte: OCDE)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23658D17-69EC-4F2D-83B8-A37DBEC535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553199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71002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3F058F-0BDF-454F-9A52-C55A5DB36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Mediana da remuneração por ente federativo e comparação com o rendimento médio para o ano de 2019 (Fonte: IPEA; IBGE)</a:t>
            </a:r>
          </a:p>
        </p:txBody>
      </p:sp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id="{2887E751-6D49-4A90-835B-94DC9AF604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2531066"/>
              </p:ext>
            </p:extLst>
          </p:nvPr>
        </p:nvGraphicFramePr>
        <p:xfrm>
          <a:off x="838200" y="1825625"/>
          <a:ext cx="10515600" cy="4667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1143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7C9A8B-13C0-4F05-A788-D301670D6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600" dirty="0"/>
              <a:t>Proporção de vínculos acima do teto do funcionalismo público Federal (Fonte: Nunes; Cardoso Jr., 2020; com dados de RAIS/IPEA)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23B75A85-2BCF-4043-9223-F7B3E6A8158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530" y="2149475"/>
            <a:ext cx="8640418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0563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40937B-9EED-4D3E-926D-6BA669DCF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Evolução das despesas com Pessoal na União em relação ao PIB (Fonte: STN; IBGE; Elaboração: ANFIP)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7E25A15F-63A7-44A6-A0A9-CB0A0511EF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741350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0512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A71770-3A3D-4680-B556-4A429CC3F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B1555B-2B0D-41A6-AAA1-EC5C4F036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“A estabilidade é uma característica das burocracias modernas, porque protege servidores públicos de pressões políticas no exercício da sua atividade, resguarda-os de demissões arbitrárias por interesse político e inibe o sequestro da máquina pública por motivos clientelistas e eleitorais” (Marcelo Marchesini, </a:t>
            </a:r>
            <a:r>
              <a:rPr lang="pt-B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Alketa</a:t>
            </a: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Peci</a:t>
            </a: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 Gabriela </a:t>
            </a:r>
            <a:r>
              <a:rPr lang="pt-B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Lotta</a:t>
            </a: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pt-B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Nexo Jornal)</a:t>
            </a:r>
          </a:p>
          <a:p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Vide casos atuais: Ibama, Funai, </a:t>
            </a:r>
            <a:r>
              <a:rPr lang="pt-BR" dirty="0" err="1">
                <a:latin typeface="Calibri" panose="020F0502020204030204" pitchFamily="34" charset="0"/>
                <a:cs typeface="Calibri" panose="020F0502020204030204" pitchFamily="34" charset="0"/>
              </a:rPr>
              <a:t>ICMBio</a:t>
            </a:r>
            <a:r>
              <a:rPr lang="pt-BR" dirty="0">
                <a:latin typeface="Calibri" panose="020F0502020204030204" pitchFamily="34" charset="0"/>
                <a:cs typeface="Calibri" panose="020F0502020204030204" pitchFamily="34" charset="0"/>
              </a:rPr>
              <a:t>, INPE, Universidades Federais, Polícia Federal, Secretaria Especial de Cultura, MPF</a:t>
            </a:r>
          </a:p>
        </p:txBody>
      </p:sp>
    </p:spTree>
    <p:extLst>
      <p:ext uri="{BB962C8B-B14F-4D97-AF65-F5344CB8AC3E}">
        <p14:creationId xmlns:p14="http://schemas.microsoft.com/office/powerpoint/2010/main" val="5441804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437</Words>
  <Application>Microsoft Office PowerPoint</Application>
  <PresentationFormat>Widescreen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Mesa de debate: Reforma Administrativa e seus impactos para Cascavel</vt:lpstr>
      <vt:lpstr>Por que a Reforma Administrativa?</vt:lpstr>
      <vt:lpstr>(i) Quantidade de trabalhadores,     (ii) remuneração e (iii) estabilidade</vt:lpstr>
      <vt:lpstr>Participação do emprego do setor público no emprego total – 2019 (Fonte: OCDE)</vt:lpstr>
      <vt:lpstr>Taxa de crescimento médio anual do emprego no setor público na América Latina, 2011–2018 (Fonte: OCDE)</vt:lpstr>
      <vt:lpstr>Mediana da remuneração por ente federativo e comparação com o rendimento médio para o ano de 2019 (Fonte: IPEA; IBGE)</vt:lpstr>
      <vt:lpstr>Proporção de vínculos acima do teto do funcionalismo público Federal (Fonte: Nunes; Cardoso Jr., 2020; com dados de RAIS/IPEA)</vt:lpstr>
      <vt:lpstr>Evolução das despesas com Pessoal na União em relação ao PIB (Fonte: STN; IBGE; Elaboração: ANFIP)</vt:lpstr>
      <vt:lpstr>Apresentação do PowerPoint</vt:lpstr>
      <vt:lpstr>Considerações gerais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Eric Gil Dantas</dc:creator>
  <cp:lastModifiedBy>Eric Gil</cp:lastModifiedBy>
  <cp:revision>5</cp:revision>
  <dcterms:created xsi:type="dcterms:W3CDTF">2021-08-18T17:40:27Z</dcterms:created>
  <dcterms:modified xsi:type="dcterms:W3CDTF">2021-08-27T12:35:27Z</dcterms:modified>
</cp:coreProperties>
</file>