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5" r:id="rId2"/>
    <p:sldId id="286" r:id="rId3"/>
    <p:sldId id="290" r:id="rId4"/>
    <p:sldId id="291" r:id="rId5"/>
    <p:sldId id="292" r:id="rId6"/>
    <p:sldId id="293" r:id="rId7"/>
    <p:sldId id="294" r:id="rId8"/>
    <p:sldId id="296" r:id="rId9"/>
    <p:sldId id="297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16504-C852-4B28-929F-28C94AA5DDF0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9D13D-A02E-42DA-A93A-BC4ABD7D16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392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6E928-BA38-4346-B088-15D9ABC4F52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03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png"/><Relationship Id="rId5" Type="http://schemas.openxmlformats.org/officeDocument/2006/relationships/image" Target="../media/image3.emf"/><Relationship Id="rId10" Type="http://schemas.openxmlformats.org/officeDocument/2006/relationships/image" Target="../media/image7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F30E7-CF50-40BE-9E86-5BAA71D06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1F4473-B45C-49E0-85C7-4AFC764EA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088F92-857F-4085-900C-0D869EBFB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5F3297-D78C-4075-B43C-FE6F94A2C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A72190-1EED-44EF-8961-0AA0B6EB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49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7A51D-3619-4F48-ACED-6150F00A2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96510D3-2051-4E68-873D-A5CBBD0EF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F00552-FE1D-4A72-881B-A5F74AB72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0EE8D2-3E12-4425-AF31-40808B37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1C6DE5-DBEF-485D-ACF5-FB079E4F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49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8516B4-F008-4D83-8A5F-DEFDC0B8B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DB75139-92BE-4571-8D80-0E8D011D2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8F69DA-53DC-431A-8FE3-FB0745F64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647E28-CD1F-491E-A34D-259119E2B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98546-67AC-4976-9064-2EDE64943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946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B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6FC946-5714-4915-B953-7D4D939F5A1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0" name="CaixaDeTexto 19"/>
          <p:cNvSpPr txBox="1"/>
          <p:nvPr userDrawn="1"/>
        </p:nvSpPr>
        <p:spPr>
          <a:xfrm>
            <a:off x="1057672" y="6268606"/>
            <a:ext cx="4105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rgbClr val="730B24"/>
                </a:solidFill>
                <a:latin typeface="Candara" panose="020E0502030303020204" pitchFamily="34" charset="0"/>
              </a:rPr>
              <a:t>INSTITUTO BRASILEIRO DE ESTUDOS POLÍTICOS E SOCIAIS</a:t>
            </a:r>
          </a:p>
        </p:txBody>
      </p:sp>
      <p:pic>
        <p:nvPicPr>
          <p:cNvPr id="21" name="Imagem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753" y="2231884"/>
            <a:ext cx="4680902" cy="2072724"/>
          </a:xfrm>
          <a:prstGeom prst="rect">
            <a:avLst/>
          </a:prstGeom>
          <a:effectLst/>
        </p:spPr>
      </p:pic>
      <p:sp>
        <p:nvSpPr>
          <p:cNvPr id="22" name="CaixaDeTexto 21"/>
          <p:cNvSpPr txBox="1"/>
          <p:nvPr userDrawn="1"/>
        </p:nvSpPr>
        <p:spPr>
          <a:xfrm>
            <a:off x="1096309" y="6429697"/>
            <a:ext cx="2022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730B24"/>
                </a:solidFill>
                <a:latin typeface="Candara" panose="020E0502030303020204" pitchFamily="34" charset="0"/>
              </a:rPr>
              <a:t>www.ibeps.com.br</a:t>
            </a:r>
          </a:p>
        </p:txBody>
      </p:sp>
      <p:sp>
        <p:nvSpPr>
          <p:cNvPr id="23" name="CaixaDeTexto 22"/>
          <p:cNvSpPr txBox="1"/>
          <p:nvPr userDrawn="1"/>
        </p:nvSpPr>
        <p:spPr>
          <a:xfrm>
            <a:off x="3162588" y="6434437"/>
            <a:ext cx="2022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730B24"/>
                </a:solidFill>
                <a:latin typeface="Candara" panose="020E0502030303020204" pitchFamily="34" charset="0"/>
              </a:rPr>
              <a:t>/</a:t>
            </a:r>
            <a:r>
              <a:rPr lang="pt-BR" sz="1600" dirty="0" err="1">
                <a:solidFill>
                  <a:srgbClr val="730B24"/>
                </a:solidFill>
                <a:latin typeface="Candara" panose="020E0502030303020204" pitchFamily="34" charset="0"/>
              </a:rPr>
              <a:t>ibepoliticosesociais</a:t>
            </a:r>
            <a:endParaRPr lang="pt-BR" sz="1600" dirty="0">
              <a:solidFill>
                <a:srgbClr val="730B24"/>
              </a:solidFill>
              <a:latin typeface="Candara" panose="020E0502030303020204" pitchFamily="34" charset="0"/>
            </a:endParaRPr>
          </a:p>
        </p:txBody>
      </p:sp>
      <p:pic>
        <p:nvPicPr>
          <p:cNvPr id="24" name="Imagem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24" y="3529577"/>
            <a:ext cx="939861" cy="33284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0" name="Objeto 9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79148013"/>
              </p:ext>
            </p:extLst>
          </p:nvPr>
        </p:nvGraphicFramePr>
        <p:xfrm>
          <a:off x="7101358" y="6586455"/>
          <a:ext cx="238539" cy="239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319594" imgH="320939" progId="CorelDraw.Graphic.21">
                  <p:embed/>
                </p:oleObj>
              </mc:Choice>
              <mc:Fallback>
                <p:oleObj name="CorelDRAW" r:id="rId4" imgW="319594" imgH="320939" progId="CorelDraw.Graphic.21">
                  <p:embed/>
                  <p:pic>
                    <p:nvPicPr>
                      <p:cNvPr id="10" name="Objeto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01358" y="6586455"/>
                        <a:ext cx="238539" cy="2397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96542495"/>
              </p:ext>
            </p:extLst>
          </p:nvPr>
        </p:nvGraphicFramePr>
        <p:xfrm>
          <a:off x="9828628" y="6568197"/>
          <a:ext cx="240006" cy="24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6" imgW="319594" imgH="320516" progId="CorelDraw.Graphic.21">
                  <p:embed/>
                </p:oleObj>
              </mc:Choice>
              <mc:Fallback>
                <p:oleObj name="CorelDRAW" r:id="rId6" imgW="319594" imgH="320516" progId="CorelDraw.Graphic.21">
                  <p:embed/>
                  <p:pic>
                    <p:nvPicPr>
                      <p:cNvPr id="11" name="Objeto 1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828628" y="6568197"/>
                        <a:ext cx="240006" cy="24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Imagem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833" y="0"/>
            <a:ext cx="7045287" cy="6858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423" y="0"/>
            <a:ext cx="6838577" cy="6858000"/>
          </a:xfrm>
          <a:prstGeom prst="rect">
            <a:avLst/>
          </a:prstGeom>
        </p:spPr>
      </p:pic>
      <p:sp>
        <p:nvSpPr>
          <p:cNvPr id="14" name="Título 1"/>
          <p:cNvSpPr txBox="1">
            <a:spLocks/>
          </p:cNvSpPr>
          <p:nvPr userDrawn="1"/>
        </p:nvSpPr>
        <p:spPr>
          <a:xfrm>
            <a:off x="7339898" y="1468192"/>
            <a:ext cx="4839222" cy="2126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baseline="0">
                <a:solidFill>
                  <a:schemeClr val="bg1"/>
                </a:solidFill>
                <a:latin typeface="Bebas Neue" panose="020B0606020202050201" pitchFamily="34" charset="0"/>
                <a:ea typeface="+mj-ea"/>
                <a:cs typeface="Proxy 8" panose="00000400000000000000" pitchFamily="2" charset="0"/>
              </a:defRPr>
            </a:lvl1pPr>
          </a:lstStyle>
          <a:p>
            <a:pPr algn="l"/>
            <a:endParaRPr lang="pt-BR" sz="4400" dirty="0"/>
          </a:p>
        </p:txBody>
      </p:sp>
      <p:sp>
        <p:nvSpPr>
          <p:cNvPr id="16" name="Triângulo Retângulo 15"/>
          <p:cNvSpPr/>
          <p:nvPr userDrawn="1"/>
        </p:nvSpPr>
        <p:spPr>
          <a:xfrm rot="16200000">
            <a:off x="9650675" y="4317052"/>
            <a:ext cx="2083294" cy="3012237"/>
          </a:xfrm>
          <a:prstGeom prst="rt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Título 1"/>
          <p:cNvSpPr txBox="1">
            <a:spLocks/>
          </p:cNvSpPr>
          <p:nvPr userDrawn="1"/>
        </p:nvSpPr>
        <p:spPr>
          <a:xfrm flipH="1">
            <a:off x="7327017" y="395437"/>
            <a:ext cx="4663212" cy="26912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baseline="0">
                <a:solidFill>
                  <a:schemeClr val="bg1"/>
                </a:solidFill>
                <a:latin typeface="Bebas Neue" panose="020B0606020202050201" pitchFamily="34" charset="0"/>
                <a:ea typeface="+mj-ea"/>
                <a:cs typeface="Proxy 8" panose="00000400000000000000" pitchFamily="2" charset="0"/>
              </a:defRPr>
            </a:lvl1pPr>
          </a:lstStyle>
          <a:p>
            <a:endParaRPr lang="pt-BR" dirty="0"/>
          </a:p>
        </p:txBody>
      </p:sp>
      <p:sp>
        <p:nvSpPr>
          <p:cNvPr id="26" name="Título 1"/>
          <p:cNvSpPr txBox="1">
            <a:spLocks/>
          </p:cNvSpPr>
          <p:nvPr userDrawn="1"/>
        </p:nvSpPr>
        <p:spPr>
          <a:xfrm>
            <a:off x="7857237" y="142604"/>
            <a:ext cx="4023226" cy="28527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baseline="0">
                <a:solidFill>
                  <a:schemeClr val="tx1"/>
                </a:solidFill>
                <a:latin typeface="Bebas Neue" panose="020B0606020202050201" pitchFamily="34" charset="0"/>
                <a:ea typeface="+mj-ea"/>
                <a:cs typeface="Proxy 8" panose="00000400000000000000" pitchFamily="2" charset="0"/>
              </a:defRPr>
            </a:lvl1pPr>
          </a:lstStyle>
          <a:p>
            <a:endParaRPr lang="pt-BR" sz="6600" dirty="0">
              <a:solidFill>
                <a:schemeClr val="bg1"/>
              </a:solidFill>
            </a:endParaRPr>
          </a:p>
        </p:txBody>
      </p:sp>
      <p:sp>
        <p:nvSpPr>
          <p:cNvPr id="27" name="Título 1"/>
          <p:cNvSpPr txBox="1">
            <a:spLocks/>
          </p:cNvSpPr>
          <p:nvPr userDrawn="1"/>
        </p:nvSpPr>
        <p:spPr>
          <a:xfrm>
            <a:off x="7518349" y="1097109"/>
            <a:ext cx="4566326" cy="26912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baseline="0">
                <a:solidFill>
                  <a:schemeClr val="bg1"/>
                </a:solidFill>
                <a:latin typeface="Bebas Neue" panose="020B0606020202050201" pitchFamily="34" charset="0"/>
                <a:ea typeface="+mj-ea"/>
                <a:cs typeface="Proxy 8" panose="00000400000000000000" pitchFamily="2" charset="0"/>
              </a:defRPr>
            </a:lvl1pPr>
          </a:lstStyle>
          <a:p>
            <a:r>
              <a:rPr lang="pt-BR" dirty="0"/>
              <a:t> 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534830" y="1603801"/>
            <a:ext cx="4533363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28" name="Imagem 27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20" y="6505486"/>
            <a:ext cx="202980" cy="200505"/>
          </a:xfrm>
          <a:prstGeom prst="rect">
            <a:avLst/>
          </a:prstGeom>
        </p:spPr>
      </p:pic>
      <p:pic>
        <p:nvPicPr>
          <p:cNvPr id="29" name="Imagem 2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767" y="6505486"/>
            <a:ext cx="201600" cy="2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3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98C993-FE5A-4C6E-A026-F2F391329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7EC067-2CAD-4E5B-BB0F-94E78283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958A8B-FE40-4CF6-8049-741FF3D63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0F649E-A094-44DF-99F7-C8E904B2B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F1D3D1-5906-4821-983C-CB7B6467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0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110745-CED7-47BF-9741-7A18713A4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2192959-E5EB-4B87-A1A3-533B91C33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B5DE01-D812-4EB6-A70B-0EE8D92F0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BCE768-FBAC-4874-870A-DFA49D409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72C379-2B69-45E0-8839-729923C7C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68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FED23-B07E-49C2-8BD3-E0E562357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91005-AAC3-4305-AFB0-696B07332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48B5EFC-D80A-4C5B-BB5B-81159CA37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398B63-C0EE-4CDE-9661-E767C6BE4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1267BC-B8BE-43F0-A7E3-385BEB1FC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2304F3-875E-4AB9-8648-F0DDBB563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29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A6938-957B-4DFE-A34A-1AA58851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5CC591D-194F-4665-BB1C-CD887D31E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3F33036-2901-46DB-AD76-30E79AFF0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F5899C3-340E-4E9F-80DC-DAEE92644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A375DDA-59D7-4D0B-89C8-FF742ED086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7AF061F-6675-4E55-BBB8-2AA5D5C5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74444A0-C210-4B6A-BB46-FF150EF4A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672B100-7A6F-4348-B289-0C7F44583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069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4E03A-75BD-4F0D-B262-688F3FE6B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6B648DC-2014-4AA3-BE50-16169FFFB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3DFEF1-507A-45E8-B447-4B7A54B6C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0033EAC-D044-4371-BD4F-9D6600B9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10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63A39F0-A2D2-4352-B3A7-13607A7B8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FF911D0-AA2A-4705-9BE2-E5CE8092E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BE9BBD9-2732-4AA9-91B4-FADB1B9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8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86B3E-BD48-4BC2-AEAB-5577FCC98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6AF2E5-FE35-431E-8E77-2EF2007E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0C4A9B-0424-4B7E-A4EA-0DB6EBD39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996C83-1F57-4E1E-AA1C-D5999207E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83F539-4BD4-4CFF-AAA9-97DAA9A6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7E2ED60-9D81-41FD-A91D-63A1BF5B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86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2946C1-91A2-42E3-B72F-9041FD24E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55A03E2-2E0D-443E-B67F-878332766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CA707EA-25DD-413E-B6E8-10BBCB670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0F8914-69F7-40BF-BFBF-D9CA5E07E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56076D-6ECF-4569-87EB-B24E49B73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BD94D5A-2498-435D-9BC9-F149277A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45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8BBFB26-38F4-4470-9DED-644DBD42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4DB64D2-BE70-4279-BC27-371E8D9C8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E17895-03C8-4286-9C53-118E6E8921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20C08-C079-4C99-8CB3-49B7375FD556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A78BD6-57DC-4106-B159-B41A62236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2778D9-B0FD-4B65-B622-F9FD1011E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EDADD-6243-4A81-920B-B8E9CB4EEE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2084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>
          <a:xfrm>
            <a:off x="7352547" y="2240960"/>
            <a:ext cx="4763554" cy="237607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tx1"/>
                </a:solidFill>
                <a:latin typeface="Bebas Neue" panose="020B0606020202050201" pitchFamily="34" charset="0"/>
                <a:ea typeface="+mj-ea"/>
                <a:cs typeface="Proxy 8" panose="00000400000000000000" pitchFamily="2" charset="0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  <a:latin typeface="Montserrat" panose="02000505000000020004" pitchFamily="2" charset="0"/>
              </a:rPr>
              <a:t>A  REFORMA ADMINISTRATIVA (PEC 32/2020) E A RECONFIGURAÇÃO DO ESTADO BRASILEIRO</a:t>
            </a:r>
          </a:p>
        </p:txBody>
      </p:sp>
      <p:sp>
        <p:nvSpPr>
          <p:cNvPr id="8" name="Espaço Reservado para Texto 2"/>
          <p:cNvSpPr txBox="1">
            <a:spLocks/>
          </p:cNvSpPr>
          <p:nvPr/>
        </p:nvSpPr>
        <p:spPr>
          <a:xfrm>
            <a:off x="7517597" y="4927168"/>
            <a:ext cx="1692664" cy="3706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Quarca Norm Regular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chemeClr val="bg1"/>
                </a:solidFill>
              </a:rPr>
              <a:t>Agosto/2021</a:t>
            </a:r>
          </a:p>
        </p:txBody>
      </p:sp>
      <p:pic>
        <p:nvPicPr>
          <p:cNvPr id="6" name="Picture 4" descr="Siprovel - Sindicato dos Professores Municipais de Cascavel |">
            <a:extLst>
              <a:ext uri="{FF2B5EF4-FFF2-40B4-BE49-F238E27FC236}">
                <a16:creationId xmlns:a16="http://schemas.microsoft.com/office/drawing/2014/main" id="{8B042890-C326-4A43-95C8-1782ABD5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121" y="352776"/>
            <a:ext cx="1308681" cy="140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43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D3FCABA-D45F-49EB-8FBB-5A203DB73D89}"/>
              </a:ext>
            </a:extLst>
          </p:cNvPr>
          <p:cNvSpPr txBox="1"/>
          <p:nvPr/>
        </p:nvSpPr>
        <p:spPr>
          <a:xfrm>
            <a:off x="569843" y="424070"/>
            <a:ext cx="10880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estudos do Banco Mundial (2017 e 2019) e as propostas de reformas na área administrativa e dos serviços públicos</a:t>
            </a:r>
            <a:endParaRPr lang="pt-BR" sz="2700" dirty="0"/>
          </a:p>
        </p:txBody>
      </p:sp>
      <p:pic>
        <p:nvPicPr>
          <p:cNvPr id="5" name="Picture 4" descr="C:\Users\Cacau\Desktop\download (1) 2017.jpg">
            <a:extLst>
              <a:ext uri="{FF2B5EF4-FFF2-40B4-BE49-F238E27FC236}">
                <a16:creationId xmlns:a16="http://schemas.microsoft.com/office/drawing/2014/main" id="{2800A11E-5D22-48BE-A6AB-CE101E7F4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32" y="1667474"/>
            <a:ext cx="3374008" cy="4766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Cacau\Desktop\download.jpg">
            <a:extLst>
              <a:ext uri="{FF2B5EF4-FFF2-40B4-BE49-F238E27FC236}">
                <a16:creationId xmlns:a16="http://schemas.microsoft.com/office/drawing/2014/main" id="{EBC381F1-D000-400D-A7AC-34428F966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657" y="1667474"/>
            <a:ext cx="3374008" cy="479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884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A34DF0E-7282-4F87-BDA6-9BED1BE72C48}"/>
              </a:ext>
            </a:extLst>
          </p:cNvPr>
          <p:cNvSpPr txBox="1"/>
          <p:nvPr/>
        </p:nvSpPr>
        <p:spPr>
          <a:xfrm>
            <a:off x="556591" y="463826"/>
            <a:ext cx="10853531" cy="5712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t-BR" sz="4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PEC 32/2020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pt-BR" sz="8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pt-BR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Mudança estrutural nos serviços públicos e na relação do Estado com os seus servidores</a:t>
            </a: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Regime jurídico atual foi disciplinado pela CF 88, Lei 8112/1990, Planos de carreira e estatutos funcionais</a:t>
            </a:r>
            <a:endParaRPr lang="pt-BR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pt-BR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Quem será afetado</a:t>
            </a: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servidores públicos civis de todos os entes federativos, da administração direta e indireta e também de empresas públicas e sociedades de economia mista</a:t>
            </a:r>
            <a:endParaRPr lang="pt-BR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pt-BR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Quem ficou de fora:</a:t>
            </a: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os “chefes” dos Poderes, magistrados, parlamentares, militares das forças armadas e carreiras típicas do Estado (diplomatas, fiscais, MP, AGU), ainda sem definição legal</a:t>
            </a:r>
            <a:endParaRPr lang="pt-BR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94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C840BDD-8C54-468A-9622-3A31C5091387}"/>
              </a:ext>
            </a:extLst>
          </p:cNvPr>
          <p:cNvSpPr txBox="1"/>
          <p:nvPr/>
        </p:nvSpPr>
        <p:spPr>
          <a:xfrm>
            <a:off x="596348" y="503583"/>
            <a:ext cx="10999304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pt-BR" sz="40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PEC 32/2020</a:t>
            </a:r>
          </a:p>
          <a:p>
            <a:pPr lvl="0">
              <a:spcAft>
                <a:spcPts val="1200"/>
              </a:spcAft>
            </a:pPr>
            <a:r>
              <a:rPr lang="pt-BR" sz="25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4.</a:t>
            </a:r>
            <a:r>
              <a:rPr lang="pt-BR" sz="26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pt-BR" sz="25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Formas de ingresso:</a:t>
            </a:r>
            <a:endParaRPr lang="pt-BR" sz="2500" b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vínculo de experiência</a:t>
            </a:r>
            <a:endParaRPr lang="pt-BR" sz="25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cargo por prazo indeterminado</a:t>
            </a:r>
            <a:endParaRPr lang="pt-BR" sz="25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vínculo temporário</a:t>
            </a:r>
            <a:endParaRPr lang="pt-BR" sz="25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cargos de liderança e assessoramento</a:t>
            </a:r>
            <a:endParaRPr lang="pt-BR" sz="25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pt-BR" sz="25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Nenhuma delas tem estabilidade. Somente na carreira típica de Estado é que se manterá a estabilidade e a irredutibilidade de vencimentos</a:t>
            </a:r>
          </a:p>
          <a:p>
            <a:pPr>
              <a:spcAft>
                <a:spcPts val="1200"/>
              </a:spcAft>
            </a:pPr>
            <a:r>
              <a:rPr lang="pt-BR" sz="2500" b="1" dirty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Novos </a:t>
            </a:r>
            <a:r>
              <a:rPr lang="pt-BR" sz="25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princípios da administração pública</a:t>
            </a:r>
            <a:r>
              <a:rPr lang="pt-BR" sz="25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</a:t>
            </a:r>
            <a:r>
              <a:rPr lang="pt-BR" sz="25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legalidade, impessoalidade, imparcialidade, moralidade, publicidade, transparência, inovação, responsabilidade, unidade, coordenação, boa governança pública, eficiência e subsidiariedade</a:t>
            </a:r>
            <a:r>
              <a:rPr lang="pt-BR" sz="25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(suprimido na Comissão Especial)</a:t>
            </a:r>
            <a:endParaRPr lang="pt-BR" sz="2500" dirty="0">
              <a:solidFill>
                <a:srgbClr val="FF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09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F82C75-7960-4312-804C-28A3F92AE9A2}"/>
              </a:ext>
            </a:extLst>
          </p:cNvPr>
          <p:cNvSpPr txBox="1"/>
          <p:nvPr/>
        </p:nvSpPr>
        <p:spPr>
          <a:xfrm>
            <a:off x="675861" y="450574"/>
            <a:ext cx="109462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pt-BR" sz="40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PEC 32/2020</a:t>
            </a:r>
          </a:p>
          <a:p>
            <a:pPr lvl="0">
              <a:spcAft>
                <a:spcPts val="1200"/>
              </a:spcAft>
            </a:pPr>
            <a:r>
              <a:rPr lang="pt-BR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6. </a:t>
            </a:r>
            <a:r>
              <a:rPr lang="pt-BR" sz="2800" b="1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O que </a:t>
            </a:r>
            <a:r>
              <a:rPr lang="pt-BR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se pretende mudar</a:t>
            </a:r>
            <a:endParaRPr lang="pt-BR" sz="2800" b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- formas de ingresso</a:t>
            </a:r>
            <a:endParaRPr lang="pt-BR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- estágio probatório</a:t>
            </a:r>
            <a:endParaRPr lang="pt-BR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- estabilidade para os novos servidores</a:t>
            </a:r>
            <a:endParaRPr lang="pt-BR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- extinção de direitos para os novos: </a:t>
            </a: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licença-prêmio; adicional por tempo de serviço; parcelas indenizatórias; adicional de substituição não efetiva; progressão na carreira e promoção baseada em tempo de serviço; incorporação ao salário por substituição, dentre outros direitos.</a:t>
            </a:r>
            <a:endParaRPr lang="pt-BR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cessão ampla </a:t>
            </a: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de equipamentos públicos para convênios</a:t>
            </a:r>
            <a:endParaRPr lang="pt-BR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34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615AC26-B9B3-4DAA-A2E9-859B8A18DA18}"/>
              </a:ext>
            </a:extLst>
          </p:cNvPr>
          <p:cNvSpPr txBox="1"/>
          <p:nvPr/>
        </p:nvSpPr>
        <p:spPr>
          <a:xfrm>
            <a:off x="450574" y="397565"/>
            <a:ext cx="10866783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pt-BR" sz="40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PEC 32/2020</a:t>
            </a:r>
          </a:p>
          <a:p>
            <a:pPr lvl="0">
              <a:spcAft>
                <a:spcPts val="1200"/>
              </a:spcAft>
            </a:pPr>
            <a:r>
              <a:rPr lang="pt-BR" sz="24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7. </a:t>
            </a:r>
            <a:r>
              <a:rPr lang="pt-BR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Situação dos atuais servidores</a:t>
            </a:r>
            <a:endParaRPr lang="pt-BR" sz="2800" b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Extinção e transformação de </a:t>
            </a:r>
            <a:r>
              <a:rPr lang="pt-BR" sz="26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cargos, o fim de gratificações e funções. </a:t>
            </a:r>
            <a:endParaRPr lang="pt-BR" sz="26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Autoriza o Executivo a acabar com autarquias e fundações por decreto </a:t>
            </a:r>
            <a:r>
              <a:rPr lang="pt-BR" sz="2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(suprimido na Comissão Especial)</a:t>
            </a:r>
            <a:r>
              <a:rPr lang="pt-BR" sz="26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Perda de vantagens em casos de licença.</a:t>
            </a:r>
            <a:endParaRPr lang="pt-BR" sz="26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Avaliação de desempenho como condição para efetivação (servidores em estágio probatório) e progressão</a:t>
            </a:r>
            <a:endParaRPr lang="pt-BR" sz="26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Desconstitucionalização: mudanças por lei complementar, podendo ampliar as restrições para os atuais servidores</a:t>
            </a:r>
            <a:endParaRPr lang="pt-BR" sz="26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Enfraquecimento do RPPS: migração dos novos servidores para o RGPS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86541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D9A5F78-056C-4CE7-A405-44FB086CC202}"/>
              </a:ext>
            </a:extLst>
          </p:cNvPr>
          <p:cNvSpPr txBox="1"/>
          <p:nvPr/>
        </p:nvSpPr>
        <p:spPr>
          <a:xfrm>
            <a:off x="556591" y="344557"/>
            <a:ext cx="10893287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40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PEC 32/2020</a:t>
            </a:r>
          </a:p>
          <a:p>
            <a:pPr>
              <a:spcAft>
                <a:spcPts val="600"/>
              </a:spcAft>
            </a:pPr>
            <a:r>
              <a:rPr lang="pt-BR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Situação dos atuais servidores</a:t>
            </a:r>
            <a:endParaRPr lang="pt-BR" sz="2800" dirty="0">
              <a:solidFill>
                <a:srgbClr val="000000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Impede o acesso às funções gratificadas, ficando restrita aos cargos de assessoramento e liderança</a:t>
            </a:r>
            <a:endParaRPr lang="pt-BR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Militarização do serviço público (atividades típicas na Educação e Saúde)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Substituição (temporária) em caso de greve nos serviços essenciais</a:t>
            </a:r>
          </a:p>
          <a:p>
            <a:pPr lvl="0">
              <a:spcAft>
                <a:spcPts val="1200"/>
              </a:spcAft>
            </a:pPr>
            <a:r>
              <a:rPr lang="pt-BR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8. Empregados públicos e pessoal das estatais</a:t>
            </a:r>
            <a:endParaRPr lang="pt-BR" sz="2800" b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Extinção de direitos para os futuros contratados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Limitação às negociações coletivas (cláusulas de estabilidade)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>
                <a:latin typeface="Georgia" panose="02040502050405020303" pitchFamily="18" charset="0"/>
                <a:cs typeface="Times New Roman" panose="02020603050405020304" pitchFamily="18" charset="0"/>
              </a:rPr>
              <a:t> Substituição de grevistas (atividades essenciais)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34997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CC74414-5F40-43A7-B3C8-DE0425BB54C5}"/>
              </a:ext>
            </a:extLst>
          </p:cNvPr>
          <p:cNvSpPr txBox="1"/>
          <p:nvPr/>
        </p:nvSpPr>
        <p:spPr>
          <a:xfrm>
            <a:off x="609600" y="622853"/>
            <a:ext cx="11118574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pt-BR" sz="34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PEC 32 copia experiências de reformas aplicadas em outros países</a:t>
            </a:r>
          </a:p>
          <a:p>
            <a:pPr lvl="0">
              <a:spcAft>
                <a:spcPts val="600"/>
              </a:spcAft>
            </a:pPr>
            <a:endParaRPr lang="pt-BR" sz="3400" b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571500" lvl="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Portugal: enxugamento das carreiras, regra 2 x 1 nas aposentadorias, restrições orçamentárias como a EC 95</a:t>
            </a:r>
            <a:endParaRPr lang="pt-BR" sz="34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571500" lvl="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Espanha: cessão de equipamentos públicos</a:t>
            </a:r>
            <a:endParaRPr lang="pt-BR" sz="34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3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França e Grã-Bretanha: entrada lateral (cargos de liderança e assessoramento)</a:t>
            </a:r>
            <a:endParaRPr lang="pt-BR" sz="3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30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C37FDA9-44A3-4AC4-9F6C-73282FEA9C7E}"/>
              </a:ext>
            </a:extLst>
          </p:cNvPr>
          <p:cNvSpPr txBox="1"/>
          <p:nvPr/>
        </p:nvSpPr>
        <p:spPr>
          <a:xfrm>
            <a:off x="689113" y="609600"/>
            <a:ext cx="1086678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36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 autoritarismo como marca da Reforma Administrativa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militarização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desrespeito às comunidades escolares na escolha de diretores e reitores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mudanças por decreto ou lei ordinária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extinção de cargos por decreto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exclusividade de ocupação de funções gratificadas e comissionadas pelos cargos de liderança e assessoramento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avaliação de desempenho discricionária (colegiado)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substituição de grevistas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restrições à negociação coletiva nas empresas estatais</a:t>
            </a: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66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578</Words>
  <Application>Microsoft Office PowerPoint</Application>
  <PresentationFormat>Widescreen</PresentationFormat>
  <Paragraphs>55</Paragraphs>
  <Slides>9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20" baseType="lpstr">
      <vt:lpstr>Arial</vt:lpstr>
      <vt:lpstr>Bebas Neue</vt:lpstr>
      <vt:lpstr>Calibri</vt:lpstr>
      <vt:lpstr>Calibri Light</vt:lpstr>
      <vt:lpstr>Candara</vt:lpstr>
      <vt:lpstr>Georgia</vt:lpstr>
      <vt:lpstr>Montserrat</vt:lpstr>
      <vt:lpstr>Times New Roman</vt:lpstr>
      <vt:lpstr>Wingdings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Reformas do Estado Brasileiro</dc:title>
  <dc:creator>User</dc:creator>
  <cp:lastModifiedBy>Cacau Pereira</cp:lastModifiedBy>
  <cp:revision>21</cp:revision>
  <dcterms:created xsi:type="dcterms:W3CDTF">2020-09-11T22:01:34Z</dcterms:created>
  <dcterms:modified xsi:type="dcterms:W3CDTF">2021-08-27T13:39:25Z</dcterms:modified>
</cp:coreProperties>
</file>